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66"/>
  </p:notesMasterIdLst>
  <p:handoutMasterIdLst>
    <p:handoutMasterId r:id="rId67"/>
  </p:handoutMasterIdLst>
  <p:sldIdLst>
    <p:sldId id="768" r:id="rId3"/>
    <p:sldId id="770" r:id="rId4"/>
    <p:sldId id="771" r:id="rId5"/>
    <p:sldId id="782" r:id="rId6"/>
    <p:sldId id="723" r:id="rId7"/>
    <p:sldId id="787" r:id="rId8"/>
    <p:sldId id="785" r:id="rId9"/>
    <p:sldId id="724" r:id="rId10"/>
    <p:sldId id="732" r:id="rId11"/>
    <p:sldId id="725" r:id="rId12"/>
    <p:sldId id="727" r:id="rId13"/>
    <p:sldId id="778" r:id="rId14"/>
    <p:sldId id="735" r:id="rId15"/>
    <p:sldId id="734" r:id="rId16"/>
    <p:sldId id="784" r:id="rId17"/>
    <p:sldId id="737" r:id="rId18"/>
    <p:sldId id="738" r:id="rId19"/>
    <p:sldId id="741" r:id="rId20"/>
    <p:sldId id="739" r:id="rId21"/>
    <p:sldId id="740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93" r:id="rId37"/>
    <p:sldId id="794" r:id="rId38"/>
    <p:sldId id="795" r:id="rId39"/>
    <p:sldId id="756" r:id="rId40"/>
    <p:sldId id="781" r:id="rId41"/>
    <p:sldId id="801" r:id="rId42"/>
    <p:sldId id="802" r:id="rId43"/>
    <p:sldId id="805" r:id="rId44"/>
    <p:sldId id="803" r:id="rId45"/>
    <p:sldId id="806" r:id="rId46"/>
    <p:sldId id="812" r:id="rId47"/>
    <p:sldId id="813" r:id="rId48"/>
    <p:sldId id="764" r:id="rId49"/>
    <p:sldId id="808" r:id="rId50"/>
    <p:sldId id="792" r:id="rId51"/>
    <p:sldId id="811" r:id="rId52"/>
    <p:sldId id="809" r:id="rId53"/>
    <p:sldId id="780" r:id="rId54"/>
    <p:sldId id="757" r:id="rId55"/>
    <p:sldId id="758" r:id="rId56"/>
    <p:sldId id="759" r:id="rId57"/>
    <p:sldId id="760" r:id="rId58"/>
    <p:sldId id="761" r:id="rId59"/>
    <p:sldId id="762" r:id="rId60"/>
    <p:sldId id="777" r:id="rId61"/>
    <p:sldId id="783" r:id="rId62"/>
    <p:sldId id="789" r:id="rId63"/>
    <p:sldId id="790" r:id="rId64"/>
    <p:sldId id="791" r:id="rId65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3"/>
    <a:srgbClr val="2AD04C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390" autoAdjust="0"/>
    <p:restoredTop sz="71695" autoAdjust="0"/>
  </p:normalViewPr>
  <p:slideViewPr>
    <p:cSldViewPr>
      <p:cViewPr varScale="1">
        <p:scale>
          <a:sx n="69" d="100"/>
          <a:sy n="69" d="100"/>
        </p:scale>
        <p:origin x="29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3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Karel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introduction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douce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programmation</a:t>
            </a:r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kumimoji="1" lang="en-US" alt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Java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pour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communiquer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avec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l’oordinateur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pular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fr-FR" dirty="0">
                <a:effectLst/>
              </a:rPr>
              <a:t>boussole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113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that code for 30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174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82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79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63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26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4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1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70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31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61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37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70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88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67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52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53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663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55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56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57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58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59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60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  <p:extLst>
      <p:ext uri="{BB962C8B-B14F-4D97-AF65-F5344CB8AC3E}">
        <p14:creationId xmlns:p14="http://schemas.microsoft.com/office/powerpoint/2010/main" val="569475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03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63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58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dirty="0">
                <a:effectLst/>
              </a:rPr>
              <a:t>J'étudie ça à Stanford</a:t>
            </a:r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Quelle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expérience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-je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quand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j'ai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fait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la première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?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C'était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difficile pour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aussi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Nous voulons que vous réussissiez tous</a:t>
            </a:r>
          </a:p>
          <a:p>
            <a:endParaRPr lang="fr-FR" altLang="en-US" dirty="0">
              <a:latin typeface="Times New Roman" charset="0"/>
            </a:endParaRPr>
          </a:p>
          <a:p>
            <a:br>
              <a:rPr lang="en-US" dirty="0"/>
            </a:b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 fil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années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travaillé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sur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que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passe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travers… </a:t>
            </a: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concurrence avec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quelqu'un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d'autre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que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vous-même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peut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gagner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!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Juste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besoin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savoir comment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allumer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ordinateur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demander 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l'aide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aimons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questions !!!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r>
              <a:rPr lang="fr-FR" dirty="0">
                <a:effectLst/>
              </a:rPr>
              <a:t>Nous allons enseigner des choses spécifiques (syntaxe Java, commandes Karel) mais plus important encore…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fr-FR" dirty="0"/>
              <a:t>Nous enseignons les principes de génie logiciel. Beaucoup plus vaste que la simple programmation.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mécanique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la langue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n'est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rien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comparée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aux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allez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apprendre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programmant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Java</a:t>
            </a:r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4906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665D2-3BC2-1549-BD98-337D7B82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4418544" cy="45203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BB6AF-E3FD-9E43-AB91-FCE370F24D48}"/>
              </a:ext>
            </a:extLst>
          </p:cNvPr>
          <p:cNvSpPr/>
          <p:nvPr/>
        </p:nvSpPr>
        <p:spPr>
          <a:xfrm>
            <a:off x="5715000" y="2971800"/>
            <a:ext cx="2133600" cy="76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INFORMATIQUE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PONT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524000" y="2909206"/>
            <a:ext cx="54492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guinea.csbridge.org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2375817" y="1842459"/>
            <a:ext cx="979310" cy="84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1931">
            <a:off x="4662801" y="3930488"/>
            <a:ext cx="1160178" cy="93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359830" y="1752812"/>
            <a:ext cx="1226838" cy="709903"/>
          </a:xfrm>
          <a:prstGeom prst="rightArrow">
            <a:avLst>
              <a:gd name="adj1" fmla="val 50000"/>
              <a:gd name="adj2" fmla="val 54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Site du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543323B-766E-C244-9CC0-B5E14DADB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71" y="5922009"/>
            <a:ext cx="74398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Times New Roman" charset="0"/>
              </a:rPr>
              <a:t>Mais</a:t>
            </a:r>
            <a:r>
              <a:rPr lang="en-US" altLang="en-US" sz="4000" dirty="0">
                <a:latin typeface="Times New Roman" charset="0"/>
              </a:rPr>
              <a:t> on </a:t>
            </a:r>
            <a:r>
              <a:rPr lang="en-US" altLang="en-US" sz="4000" dirty="0" err="1">
                <a:latin typeface="Times New Roman" charset="0"/>
              </a:rPr>
              <a:t>peux</a:t>
            </a:r>
            <a:r>
              <a:rPr lang="en-US" altLang="en-US" sz="4000" dirty="0">
                <a:latin typeface="Times New Roman" charset="0"/>
              </a:rPr>
              <a:t> faire sans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65BFC3-E86A-1E49-816E-813CBD3B4B17}"/>
              </a:ext>
            </a:extLst>
          </p:cNvPr>
          <p:cNvSpPr/>
          <p:nvPr/>
        </p:nvSpPr>
        <p:spPr>
          <a:xfrm>
            <a:off x="2133600" y="29718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4B800-E0D8-014A-B8FA-5EE9C8467BC9}"/>
              </a:ext>
            </a:extLst>
          </p:cNvPr>
          <p:cNvSpPr/>
          <p:nvPr/>
        </p:nvSpPr>
        <p:spPr>
          <a:xfrm>
            <a:off x="3619500" y="2356792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DA200-133F-F24E-B8C2-F2509A68888C}"/>
              </a:ext>
            </a:extLst>
          </p:cNvPr>
          <p:cNvSpPr/>
          <p:nvPr/>
        </p:nvSpPr>
        <p:spPr>
          <a:xfrm>
            <a:off x="5334000" y="1752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1F209C-64AD-BA48-9E91-942F0739D5BC}"/>
              </a:ext>
            </a:extLst>
          </p:cNvPr>
          <p:cNvSpPr/>
          <p:nvPr/>
        </p:nvSpPr>
        <p:spPr>
          <a:xfrm>
            <a:off x="685800" y="3657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E8FC4-2A8F-DF4D-99C9-4E8D50987B26}"/>
              </a:ext>
            </a:extLst>
          </p:cNvPr>
          <p:cNvSpPr txBox="1"/>
          <p:nvPr/>
        </p:nvSpPr>
        <p:spPr>
          <a:xfrm>
            <a:off x="914400" y="361726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7D37E-8236-534D-9352-4EBF3B49EC33}"/>
              </a:ext>
            </a:extLst>
          </p:cNvPr>
          <p:cNvSpPr txBox="1"/>
          <p:nvPr/>
        </p:nvSpPr>
        <p:spPr>
          <a:xfrm>
            <a:off x="3743325" y="233768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Eclater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C3D55-9803-6942-BE82-7E0DBB9C400F}"/>
              </a:ext>
            </a:extLst>
          </p:cNvPr>
          <p:cNvSpPr txBox="1"/>
          <p:nvPr/>
        </p:nvSpPr>
        <p:spPr>
          <a:xfrm>
            <a:off x="2057400" y="29526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Graphiques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6BB67-8210-6A4A-B0E1-C7B73FECE684}"/>
              </a:ext>
            </a:extLst>
          </p:cNvPr>
          <p:cNvSpPr txBox="1"/>
          <p:nvPr/>
        </p:nvSpPr>
        <p:spPr>
          <a:xfrm>
            <a:off x="5562600" y="174304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Lists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C87F36-7D0C-1044-9482-5D515CAB7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-1"/>
          <a:stretch/>
        </p:blipFill>
        <p:spPr>
          <a:xfrm>
            <a:off x="5133071" y="1180206"/>
            <a:ext cx="3877579" cy="23531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Eclater</a:t>
            </a:r>
            <a:endParaRPr lang="en-US" altLang="en-US" sz="3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Si je le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trouve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difficile? 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Poser des questions!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parle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74090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 Sud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577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monde de Karel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E4406-C241-3E4E-A7D9-DC3DF493F65A}"/>
              </a:ext>
            </a:extLst>
          </p:cNvPr>
          <p:cNvSpPr/>
          <p:nvPr/>
        </p:nvSpPr>
        <p:spPr>
          <a:xfrm>
            <a:off x="7169150" y="2257425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77873F-9587-B242-85FC-7E6288DCB68C}"/>
              </a:ext>
            </a:extLst>
          </p:cNvPr>
          <p:cNvSpPr txBox="1"/>
          <p:nvPr/>
        </p:nvSpPr>
        <p:spPr>
          <a:xfrm>
            <a:off x="7189590" y="2338536"/>
            <a:ext cx="130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94BFFF-2D9A-864B-9CDD-66F97BA06F91}"/>
              </a:ext>
            </a:extLst>
          </p:cNvPr>
          <p:cNvSpPr/>
          <p:nvPr/>
        </p:nvSpPr>
        <p:spPr>
          <a:xfrm>
            <a:off x="5937251" y="4209256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115">
            <a:extLst>
              <a:ext uri="{FF2B5EF4-FFF2-40B4-BE49-F238E27FC236}">
                <a16:creationId xmlns:a16="http://schemas.microsoft.com/office/drawing/2014/main" id="{4A7A220B-5A3D-7E4E-A66B-9911F96A6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4" y="3425825"/>
            <a:ext cx="9364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charset="0"/>
              </a:rPr>
              <a:t>l’Oest</a:t>
            </a:r>
            <a:endParaRPr lang="en-US" altLang="en-US" sz="2400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6309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2415577" y="389467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695" y="4558832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756EF1A-BC00-9841-8F01-E04BE4B7F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02255"/>
            <a:ext cx="931857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Quelque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commandes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pour des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ordinateurs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sont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anglais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…patience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F8E06-89C7-AC40-998A-A5926D49B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6477000" cy="3411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17817-BF46-E847-92BB-04FE29D6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4" y="2306975"/>
            <a:ext cx="6477000" cy="3008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7D17C-18BD-CF42-AF13-857F86216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2"/>
          <a:stretch/>
        </p:blipFill>
        <p:spPr>
          <a:xfrm>
            <a:off x="208384" y="4551025"/>
            <a:ext cx="8935616" cy="230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DE52F9-E2CE-1F43-BD55-84FE93F75DD6}"/>
              </a:ext>
            </a:extLst>
          </p:cNvPr>
          <p:cNvSpPr/>
          <p:nvPr/>
        </p:nvSpPr>
        <p:spPr>
          <a:xfrm>
            <a:off x="3205972" y="5689776"/>
            <a:ext cx="5913146" cy="11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68D37-0CBA-E14D-9D9A-09489597E2AD}"/>
              </a:ext>
            </a:extLst>
          </p:cNvPr>
          <p:cNvSpPr/>
          <p:nvPr/>
        </p:nvSpPr>
        <p:spPr>
          <a:xfrm>
            <a:off x="3205972" y="3483319"/>
            <a:ext cx="5618584" cy="114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4369-7627-D34E-A8D3-512BED229F04}"/>
              </a:ext>
            </a:extLst>
          </p:cNvPr>
          <p:cNvSpPr/>
          <p:nvPr/>
        </p:nvSpPr>
        <p:spPr>
          <a:xfrm>
            <a:off x="3525416" y="1377318"/>
            <a:ext cx="5618584" cy="94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68BB80B-A265-E64F-A797-3A19EB12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749" y="351155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26374213-0CB0-9948-93C9-B852DC0E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49" y="69857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1A8F12EC-B250-5A46-8410-2B6C96F04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754" y="684352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7A67085-7354-BB45-A9B5-6B0AD9739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4782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6B38D53B-608C-D34F-9618-C85F0CE07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70253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C523AE7C-646E-5741-A0A6-D6FF70621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8239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F1AC143-1C22-D94C-A36F-46FED8A49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78213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3FD2EA60-4378-8647-B5F6-CB12A8F7C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538" y="839927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874D7BFC-797A-6247-BEBC-6CAF6FC74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419" y="850969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D7FA8-9C9C-BE48-9833-66224EEA0227}"/>
              </a:ext>
            </a:extLst>
          </p:cNvPr>
          <p:cNvSpPr txBox="1"/>
          <p:nvPr/>
        </p:nvSpPr>
        <p:spPr>
          <a:xfrm>
            <a:off x="3962400" y="3810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KOUMBIA, GUINEE</a:t>
            </a:r>
          </a:p>
          <a:p>
            <a:r>
              <a:rPr lang="en-US" b="1" dirty="0">
                <a:latin typeface="+mj-lt"/>
              </a:rPr>
              <a:t>LOCATION: LYCEE DE KOUMBIA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Dates: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3 –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17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BED0-7F38-3549-ABAC-E63B596F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381000"/>
            <a:ext cx="32512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B179E-674E-2F45-93E8-3AC23C1D3C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55" y="1981200"/>
            <a:ext cx="4733290" cy="360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0D55A-0F71-7B4E-A4D4-096B1490CB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" y="3048000"/>
            <a:ext cx="3076575" cy="23075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28587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Essayons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8114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8321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br>
              <a:rPr lang="en-US" sz="2200" dirty="0">
                <a:solidFill>
                  <a:srgbClr val="2AD04C"/>
                </a:solidFill>
                <a:latin typeface="Courier" pitchFamily="2" charset="0"/>
              </a:rPr>
            </a:b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		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On </a:t>
            </a:r>
            <a:r>
              <a:rPr lang="en-US" sz="2200" b="1" dirty="0" err="1">
                <a:solidFill>
                  <a:srgbClr val="2AD04C"/>
                </a:solidFill>
                <a:latin typeface="Courier" pitchFamily="2" charset="0"/>
              </a:rPr>
              <a:t>dit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b="1" dirty="0" err="1">
                <a:solidFill>
                  <a:srgbClr val="2AD04C"/>
                </a:solidFill>
                <a:latin typeface="Courier" pitchFamily="2" charset="0"/>
              </a:rPr>
              <a:t>c’est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 le COMMENTAIRE.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COMMENTAIRE</a:t>
            </a:r>
          </a:p>
        </p:txBody>
      </p:sp>
    </p:spTree>
    <p:extLst>
      <p:ext uri="{BB962C8B-B14F-4D97-AF65-F5344CB8AC3E}">
        <p14:creationId xmlns:p14="http://schemas.microsoft.com/office/powerpoint/2010/main" val="375529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0000"/>
            <a:ext cx="1854200" cy="23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-28576"/>
            <a:ext cx="3187700" cy="577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43400" y="722313"/>
            <a:ext cx="0" cy="59070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329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2787410" y="445275"/>
            <a:ext cx="3384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LES PROFFESSEURS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4905" y="616773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Harouna</a:t>
            </a:r>
            <a:r>
              <a:rPr lang="en-US" altLang="en-US" b="1" dirty="0"/>
              <a:t> (Max)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55CB4E5-4641-FA49-B9CF-40EFA6C75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744" y="5227632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Aminata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5D2D4-DBDF-6B4D-990D-2C27FEF2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8" y="287298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Zak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697CD-5165-8946-B50E-D11E9E6A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58" y="185418"/>
            <a:ext cx="1545921" cy="231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AE840-1C61-0546-965F-4576F39D3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r="19236"/>
          <a:stretch/>
        </p:blipFill>
        <p:spPr>
          <a:xfrm>
            <a:off x="314393" y="185418"/>
            <a:ext cx="2335212" cy="2504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6FCFB-3D6B-BE41-B4EF-9B891A299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5" y="3729228"/>
            <a:ext cx="2335212" cy="2335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A26D62-35A0-044A-B94F-16D603F98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64" y="2872984"/>
            <a:ext cx="3185647" cy="2318881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BE397CF5-6268-6141-9EB3-372C4CB3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637660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Mariam (Lisa)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46DD8-8084-1A4F-A47E-8CE951F41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r="16356" b="23333"/>
          <a:stretch/>
        </p:blipFill>
        <p:spPr>
          <a:xfrm>
            <a:off x="7095538" y="3245040"/>
            <a:ext cx="1334416" cy="28194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9FF33D12-2C35-294B-A097-C9BBEDAC3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20551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Abigael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5510" y="1377716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</a:rPr>
              <a:t>Nous ne voulons pas toujours dit à Karel de tourner à gauche trois fois.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3600" dirty="0">
              <a:solidFill>
                <a:schemeClr val="accent3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</a:rPr>
              <a:t>On veux juste l’apprendre à tourner à droite….</a:t>
            </a:r>
            <a:endParaRPr lang="en-US" altLang="en-US" sz="3600" dirty="0">
              <a:solidFill>
                <a:schemeClr val="accent3"/>
              </a:solidFill>
              <a:latin typeface="Times New Roman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C8D0F96-442F-4F4C-BE4A-BC66134A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863606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187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551837"/>
            <a:ext cx="9677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br>
              <a:rPr lang="en-US" sz="3600" dirty="0">
                <a:solidFill>
                  <a:schemeClr val="accent3"/>
                </a:solidFill>
              </a:rPr>
            </a:br>
            <a:r>
              <a:rPr lang="en-US" sz="3600" dirty="0">
                <a:solidFill>
                  <a:schemeClr val="accent3"/>
                </a:solidFill>
              </a:rPr>
              <a:t>Nous </a:t>
            </a:r>
            <a:r>
              <a:rPr lang="en-US" sz="3600" dirty="0" err="1">
                <a:solidFill>
                  <a:schemeClr val="accent3"/>
                </a:solidFill>
              </a:rPr>
              <a:t>pouvons</a:t>
            </a:r>
            <a:r>
              <a:rPr lang="en-US" sz="3600" dirty="0">
                <a:solidFill>
                  <a:schemeClr val="accent3"/>
                </a:solidFill>
              </a:rPr>
              <a:t> </a:t>
            </a:r>
            <a:r>
              <a:rPr lang="en-US" sz="3600" dirty="0" err="1">
                <a:solidFill>
                  <a:schemeClr val="accent3"/>
                </a:solidFill>
              </a:rPr>
              <a:t>enseigner</a:t>
            </a:r>
            <a:r>
              <a:rPr lang="en-US" sz="3600" dirty="0">
                <a:solidFill>
                  <a:schemeClr val="accent3"/>
                </a:solidFill>
              </a:rPr>
              <a:t> de </a:t>
            </a:r>
            <a:r>
              <a:rPr lang="en-US" sz="3600" dirty="0" err="1">
                <a:solidFill>
                  <a:schemeClr val="accent3"/>
                </a:solidFill>
              </a:rPr>
              <a:t>nouvelles</a:t>
            </a:r>
            <a:r>
              <a:rPr lang="en-US" sz="3600" dirty="0">
                <a:solidFill>
                  <a:schemeClr val="accent3"/>
                </a:solidFill>
              </a:rPr>
              <a:t> choses </a:t>
            </a:r>
            <a:r>
              <a:rPr lang="en-US" sz="3600" dirty="0" err="1">
                <a:solidFill>
                  <a:schemeClr val="accent3"/>
                </a:solidFill>
              </a:rPr>
              <a:t>à</a:t>
            </a:r>
            <a:r>
              <a:rPr lang="en-US" sz="3600" dirty="0">
                <a:solidFill>
                  <a:schemeClr val="accent3"/>
                </a:solidFill>
              </a:rPr>
              <a:t> Karel.</a:t>
            </a:r>
            <a:endParaRPr lang="en-US" altLang="en-US" sz="3600" dirty="0">
              <a:solidFill>
                <a:schemeClr val="accent3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08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266700" y="85441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vu “public void”.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5346E-7D61-074A-B65E-8598DE1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998"/>
            <a:ext cx="9422211" cy="4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15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762000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 pouvons enseigner de nouvelles méthodes à Karel en écrivant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36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373193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vu“public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Nous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pouvons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enseigner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nouvelles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méthodes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à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Karel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écrivant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4278068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vu“public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Nous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pouvons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enseigner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nouvelles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METHODES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à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Karel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écrivant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1953466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838200"/>
            <a:ext cx="96774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vu“public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Nous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pouvons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enseigner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nouvelles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METHODES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à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Karel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écrivant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“private void”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appelle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ça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DECOMPOSITION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22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Définition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571395"/>
            <a:ext cx="2967038" cy="156966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Cela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ajoute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une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nouvelle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commande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au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vocabulaire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  <p:extLst>
      <p:ext uri="{BB962C8B-B14F-4D97-AF65-F5344CB8AC3E}">
        <p14:creationId xmlns:p14="http://schemas.microsoft.com/office/powerpoint/2010/main" val="267524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762000"/>
            <a:ext cx="9677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voire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avec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ce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qu’on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a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deja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fait avec Karel…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Qui a un idée comment 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peux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le decomposer?  </a:t>
            </a:r>
          </a:p>
        </p:txBody>
      </p:sp>
    </p:spTree>
    <p:extLst>
      <p:ext uri="{BB962C8B-B14F-4D97-AF65-F5344CB8AC3E}">
        <p14:creationId xmlns:p14="http://schemas.microsoft.com/office/powerpoint/2010/main" val="322887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9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AD89-74CF-2641-9819-276C2248E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068280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8BFD6-096A-7B4C-8317-347F8FCD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" y="145755"/>
            <a:ext cx="3277870" cy="204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59FA2-71E7-804E-8E3D-045AC29B0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4509562"/>
            <a:ext cx="4090035" cy="1530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125DF-003C-1E45-AEFB-634D3E8A8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2213100"/>
            <a:ext cx="4242435" cy="2272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E4B6-0BAA-4A4D-9069-C3153281C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15" y="113935"/>
            <a:ext cx="2857500" cy="27075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612844"/>
            <a:ext cx="9677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Maintenant, nous avons appris à Karel une nouvelle compétence.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4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Maintenant, elle sait comment tourner à droite.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4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Chaque fois que nous lui dirons de tourner à droite, elle se référera à cette méthode.</a:t>
            </a:r>
            <a:endParaRPr lang="en-US" altLang="en-US" sz="40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55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7675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 </a:t>
            </a:r>
            <a:r>
              <a:rPr lang="en-US" sz="2200" dirty="0">
                <a:latin typeface="DejaVu Serif" charset="0"/>
              </a:rPr>
              <a:t>du </a:t>
            </a:r>
            <a:r>
              <a:rPr lang="en-US" sz="2200" dirty="0" err="1">
                <a:latin typeface="DejaVu Serif" charset="0"/>
              </a:rPr>
              <a:t>programme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262960" y="909240"/>
            <a:ext cx="584200" cy="25757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altLang="en-US" sz="2200" dirty="0" err="1"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declaration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d’importation</a:t>
            </a:r>
            <a:r>
              <a:rPr lang="en-US" sz="2200" dirty="0">
                <a:latin typeface="DejaVu Serif" charset="0"/>
              </a:rPr>
              <a:t>. Il </a:t>
            </a:r>
            <a:r>
              <a:rPr lang="en-US" sz="2200" dirty="0" err="1">
                <a:latin typeface="DejaVu Serif" charset="0"/>
              </a:rPr>
              <a:t>dit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à</a:t>
            </a:r>
            <a:r>
              <a:rPr lang="en-US" sz="2200" dirty="0">
                <a:latin typeface="DejaVu Serif" charset="0"/>
              </a:rPr>
              <a:t> Java </a:t>
            </a:r>
            <a:r>
              <a:rPr lang="en-US" sz="2200" dirty="0" err="1">
                <a:latin typeface="DejaVu Serif" charset="0"/>
              </a:rPr>
              <a:t>ce</a:t>
            </a:r>
            <a:r>
              <a:rPr lang="en-US" sz="2200" dirty="0">
                <a:latin typeface="DejaVu Serif" charset="0"/>
              </a:rPr>
              <a:t> que Karel est.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2"/>
            <a:ext cx="2441575" cy="1646237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s’appellee</a:t>
            </a:r>
            <a:r>
              <a:rPr lang="en-US" sz="2200" dirty="0">
                <a:latin typeface="DejaVu Serif" charset="0"/>
              </a:rPr>
              <a:t> un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bloc de code.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b="1" dirty="0">
                <a:solidFill>
                  <a:srgbClr val="C00000"/>
                </a:solidFill>
                <a:latin typeface="DejaVu Serif" charset="0"/>
              </a:rPr>
              <a:t>Signifier par des intervals {}.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coding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apprend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penser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vous-même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2A0CA-9DFC-1848-A74A-B8723736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722313"/>
            <a:ext cx="3101704" cy="59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22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669372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Commander Karel de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r>
              <a:rPr lang="en-US" dirty="0"/>
              <a:t> pour </a:t>
            </a:r>
            <a:r>
              <a:rPr lang="en-US" dirty="0" err="1"/>
              <a:t>toi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200E4-7D23-3340-A325-BB513F59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61532"/>
            <a:ext cx="5219700" cy="391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F5B7F-908C-3541-B97C-55E518832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8973"/>
            <a:ext cx="9144000" cy="8543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9FD2A9-972E-6C49-AA3F-BC98404C954F}"/>
              </a:ext>
            </a:extLst>
          </p:cNvPr>
          <p:cNvCxnSpPr>
            <a:cxnSpLocks/>
          </p:cNvCxnSpPr>
          <p:nvPr/>
        </p:nvCxnSpPr>
        <p:spPr>
          <a:xfrm>
            <a:off x="609600" y="4854574"/>
            <a:ext cx="1981200" cy="12715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87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1209"/>
            <a:ext cx="8229600" cy="1143000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991791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149747"/>
            <a:ext cx="4091516" cy="306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4993D-7325-AF4E-8069-1587B625A33B}"/>
              </a:ext>
            </a:extLst>
          </p:cNvPr>
          <p:cNvSpPr txBox="1"/>
          <p:nvPr/>
        </p:nvSpPr>
        <p:spPr>
          <a:xfrm>
            <a:off x="1447800" y="453429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Décomposer</a:t>
            </a:r>
            <a:r>
              <a:rPr lang="en-US" sz="3200" dirty="0">
                <a:latin typeface="+mj-lt"/>
              </a:rPr>
              <a:t> dans trois </a:t>
            </a:r>
            <a:r>
              <a:rPr lang="en-US" sz="3200" dirty="0" err="1">
                <a:latin typeface="+mj-lt"/>
              </a:rPr>
              <a:t>méthodes</a:t>
            </a:r>
            <a:r>
              <a:rPr lang="en-US" sz="3200" dirty="0">
                <a:latin typeface="+mj-lt"/>
              </a:rPr>
              <a:t>: </a:t>
            </a:r>
          </a:p>
          <a:p>
            <a:pPr lvl="1"/>
            <a:r>
              <a:rPr lang="en-US" sz="3200" dirty="0">
                <a:latin typeface="+mj-lt"/>
              </a:rPr>
              <a:t>1. Passer au </a:t>
            </a:r>
            <a:r>
              <a:rPr lang="en-US" sz="3200" dirty="0" err="1">
                <a:latin typeface="+mj-lt"/>
              </a:rPr>
              <a:t>puits</a:t>
            </a:r>
            <a:r>
              <a:rPr lang="en-US" sz="3200" dirty="0">
                <a:latin typeface="+mj-lt"/>
              </a:rPr>
              <a:t>,</a:t>
            </a:r>
          </a:p>
          <a:p>
            <a:pPr lvl="1"/>
            <a:r>
              <a:rPr lang="en-US" sz="3200" dirty="0">
                <a:latin typeface="+mj-lt"/>
              </a:rPr>
              <a:t>2. </a:t>
            </a:r>
            <a:r>
              <a:rPr lang="en-US" sz="3200" dirty="0" err="1">
                <a:latin typeface="+mj-lt"/>
              </a:rPr>
              <a:t>Puissez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l'eau</a:t>
            </a:r>
            <a:r>
              <a:rPr lang="en-US" sz="3200" dirty="0">
                <a:latin typeface="+mj-lt"/>
              </a:rPr>
              <a:t> et</a:t>
            </a:r>
          </a:p>
          <a:p>
            <a:pPr lvl="1"/>
            <a:r>
              <a:rPr lang="en-US" sz="3200" dirty="0">
                <a:latin typeface="+mj-lt"/>
              </a:rPr>
              <a:t>3. Retour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son point de </a:t>
            </a:r>
            <a:r>
              <a:rPr lang="en-US" sz="3200" dirty="0" err="1">
                <a:latin typeface="+mj-lt"/>
              </a:rPr>
              <a:t>départ</a:t>
            </a:r>
            <a:r>
              <a:rPr lang="en-US" sz="3200" dirty="0">
                <a:latin typeface="+mj-lt"/>
              </a:rPr>
              <a:t>.</a:t>
            </a:r>
          </a:p>
          <a:p>
            <a:pPr lvl="1"/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6172F-F3DF-8C44-9898-AE61367CCAFC}"/>
              </a:ext>
            </a:extLst>
          </p:cNvPr>
          <p:cNvSpPr txBox="1"/>
          <p:nvPr/>
        </p:nvSpPr>
        <p:spPr>
          <a:xfrm>
            <a:off x="7848600" y="2819400"/>
            <a:ext cx="838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CEDA5A-1BEC-6C46-96C9-C3DF1B0AA8D3}"/>
              </a:ext>
            </a:extLst>
          </p:cNvPr>
          <p:cNvCxnSpPr>
            <a:cxnSpLocks/>
          </p:cNvCxnSpPr>
          <p:nvPr/>
        </p:nvCxnSpPr>
        <p:spPr>
          <a:xfrm flipH="1" flipV="1">
            <a:off x="8096914" y="2705100"/>
            <a:ext cx="1524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EA822D-3DBF-FF43-81F8-C7EEFEC05893}"/>
              </a:ext>
            </a:extLst>
          </p:cNvPr>
          <p:cNvSpPr txBox="1"/>
          <p:nvPr/>
        </p:nvSpPr>
        <p:spPr>
          <a:xfrm>
            <a:off x="7467600" y="1409700"/>
            <a:ext cx="126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maison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20D89E-E702-F54C-97ED-3889DB9AA129}"/>
              </a:ext>
            </a:extLst>
          </p:cNvPr>
          <p:cNvCxnSpPr>
            <a:cxnSpLocks/>
          </p:cNvCxnSpPr>
          <p:nvPr/>
        </p:nvCxnSpPr>
        <p:spPr>
          <a:xfrm flipH="1">
            <a:off x="7696200" y="1871365"/>
            <a:ext cx="250898" cy="26342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220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172200" y="4038600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4FA43BF5-566C-DC4B-8F14-845713B074DD}"/>
              </a:ext>
            </a:extLst>
          </p:cNvPr>
          <p:cNvSpPr/>
          <p:nvPr/>
        </p:nvSpPr>
        <p:spPr>
          <a:xfrm>
            <a:off x="6172199" y="4038599"/>
            <a:ext cx="347663" cy="34766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4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Prérequis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17353</TotalTime>
  <Words>1702</Words>
  <Application>Microsoft Macintosh PowerPoint</Application>
  <PresentationFormat>On-screen Show (4:3)</PresentationFormat>
  <Paragraphs>771</Paragraphs>
  <Slides>63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Commander Karel de puisez de l’eau pour toi</vt:lpstr>
      <vt:lpstr>EXERCISE: Puisez de l’eau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Lisa Einstein</cp:lastModifiedBy>
  <cp:revision>5673</cp:revision>
  <cp:lastPrinted>2019-07-17T18:09:35Z</cp:lastPrinted>
  <dcterms:created xsi:type="dcterms:W3CDTF">1998-09-02T00:01:18Z</dcterms:created>
  <dcterms:modified xsi:type="dcterms:W3CDTF">2019-07-17T18:10:12Z</dcterms:modified>
</cp:coreProperties>
</file>